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6" r:id="rId2"/>
    <p:sldId id="296" r:id="rId3"/>
    <p:sldId id="341" r:id="rId4"/>
    <p:sldId id="349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1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566" autoAdjust="0"/>
    <p:restoredTop sz="96702" autoAdjust="0"/>
  </p:normalViewPr>
  <p:slideViewPr>
    <p:cSldViewPr>
      <p:cViewPr varScale="1">
        <p:scale>
          <a:sx n="91" d="100"/>
          <a:sy n="91" d="100"/>
        </p:scale>
        <p:origin x="-60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6CC75-FDCE-4BBA-A612-0843FAC6C579}" type="datetimeFigureOut">
              <a:rPr lang="en-GB" smtClean="0"/>
              <a:pPr/>
              <a:t>30/10/2017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E3519-21CD-442A-8F47-A78973074758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9908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30/10/2017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1576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30/10/2017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5769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30/10/2017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3734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30/10/2017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601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30/10/2017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1937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30/10/2017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2062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30/10/2017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8061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30/10/2017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5376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30/10/2017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1657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30/10/2017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2199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pPr/>
              <a:t>30/10/2017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4973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7830F-2ADD-4D8A-97B4-B33AAB46818B}" type="datetimeFigureOut">
              <a:rPr lang="en-GB" smtClean="0"/>
              <a:pPr/>
              <a:t>30/10/2017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9C0D8-B153-46EC-B74E-B434FA6E1F09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9871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Fzx1nzDyC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msmedien.de/mathgames/index.php/en/" TargetMode="External"/><Relationship Id="rId2" Type="http://schemas.openxmlformats.org/officeDocument/2006/relationships/hyperlink" Target="http://www.math-games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8815" cy="6858000"/>
          </a:xfrm>
        </p:spPr>
      </p:pic>
    </p:spTree>
    <p:extLst>
      <p:ext uri="{BB962C8B-B14F-4D97-AF65-F5344CB8AC3E}">
        <p14:creationId xmlns:p14="http://schemas.microsoft.com/office/powerpoint/2010/main" xmlns="" val="37262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14554"/>
            <a:ext cx="74961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9 Imagen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4348" y="2214554"/>
            <a:ext cx="750099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5" name="64 Grupo"/>
          <p:cNvGrpSpPr/>
          <p:nvPr/>
        </p:nvGrpSpPr>
        <p:grpSpPr>
          <a:xfrm>
            <a:off x="1071538" y="2643182"/>
            <a:ext cx="1285884" cy="1358910"/>
            <a:chOff x="1071538" y="2643182"/>
            <a:chExt cx="1285884" cy="1358910"/>
          </a:xfrm>
        </p:grpSpPr>
        <p:cxnSp>
          <p:nvCxnSpPr>
            <p:cNvPr id="12" name="11 Conector recto de flecha"/>
            <p:cNvCxnSpPr/>
            <p:nvPr/>
          </p:nvCxnSpPr>
          <p:spPr>
            <a:xfrm>
              <a:off x="1071538" y="2643182"/>
              <a:ext cx="1285884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 de flecha"/>
            <p:cNvCxnSpPr/>
            <p:nvPr/>
          </p:nvCxnSpPr>
          <p:spPr>
            <a:xfrm>
              <a:off x="1071538" y="3070222"/>
              <a:ext cx="1285884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 de flecha"/>
            <p:cNvCxnSpPr/>
            <p:nvPr/>
          </p:nvCxnSpPr>
          <p:spPr>
            <a:xfrm>
              <a:off x="1071538" y="3571876"/>
              <a:ext cx="1285884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 de flecha"/>
            <p:cNvCxnSpPr/>
            <p:nvPr/>
          </p:nvCxnSpPr>
          <p:spPr>
            <a:xfrm>
              <a:off x="1071538" y="4000504"/>
              <a:ext cx="1285884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63 Grupo"/>
          <p:cNvGrpSpPr/>
          <p:nvPr/>
        </p:nvGrpSpPr>
        <p:grpSpPr>
          <a:xfrm>
            <a:off x="3714744" y="2643182"/>
            <a:ext cx="1358116" cy="1358116"/>
            <a:chOff x="3714744" y="2643182"/>
            <a:chExt cx="1358116" cy="1358116"/>
          </a:xfrm>
        </p:grpSpPr>
        <p:cxnSp>
          <p:nvCxnSpPr>
            <p:cNvPr id="17" name="16 Conector recto de flecha"/>
            <p:cNvCxnSpPr/>
            <p:nvPr/>
          </p:nvCxnSpPr>
          <p:spPr>
            <a:xfrm rot="5400000" flipH="1" flipV="1">
              <a:off x="4393405" y="3321843"/>
              <a:ext cx="135732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 de flecha"/>
            <p:cNvCxnSpPr/>
            <p:nvPr/>
          </p:nvCxnSpPr>
          <p:spPr>
            <a:xfrm rot="5400000" flipH="1" flipV="1">
              <a:off x="3894133" y="3321049"/>
              <a:ext cx="135732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 de flecha"/>
            <p:cNvCxnSpPr/>
            <p:nvPr/>
          </p:nvCxnSpPr>
          <p:spPr>
            <a:xfrm rot="5400000" flipH="1" flipV="1">
              <a:off x="3465505" y="3321049"/>
              <a:ext cx="135732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 de flecha"/>
            <p:cNvCxnSpPr/>
            <p:nvPr/>
          </p:nvCxnSpPr>
          <p:spPr>
            <a:xfrm rot="5400000" flipH="1" flipV="1">
              <a:off x="3036877" y="3321049"/>
              <a:ext cx="135732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62 Grupo"/>
          <p:cNvGrpSpPr/>
          <p:nvPr/>
        </p:nvGrpSpPr>
        <p:grpSpPr>
          <a:xfrm>
            <a:off x="6643702" y="2571744"/>
            <a:ext cx="1216034" cy="1357322"/>
            <a:chOff x="6643702" y="2571744"/>
            <a:chExt cx="1216034" cy="1357322"/>
          </a:xfrm>
        </p:grpSpPr>
        <p:cxnSp>
          <p:nvCxnSpPr>
            <p:cNvPr id="30" name="29 Conector recto de flecha"/>
            <p:cNvCxnSpPr/>
            <p:nvPr/>
          </p:nvCxnSpPr>
          <p:spPr>
            <a:xfrm rot="5400000" flipH="1" flipV="1">
              <a:off x="5965835" y="3249611"/>
              <a:ext cx="135732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 de flecha"/>
            <p:cNvCxnSpPr/>
            <p:nvPr/>
          </p:nvCxnSpPr>
          <p:spPr>
            <a:xfrm rot="5400000" flipH="1" flipV="1">
              <a:off x="6750065" y="3249611"/>
              <a:ext cx="135732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 de flecha"/>
            <p:cNvCxnSpPr/>
            <p:nvPr/>
          </p:nvCxnSpPr>
          <p:spPr>
            <a:xfrm rot="5400000">
              <a:off x="6430182" y="3285330"/>
              <a:ext cx="1285884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 de flecha"/>
            <p:cNvCxnSpPr/>
            <p:nvPr/>
          </p:nvCxnSpPr>
          <p:spPr>
            <a:xfrm rot="5400000">
              <a:off x="7216000" y="3285330"/>
              <a:ext cx="1285884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39 Grupo"/>
          <p:cNvGrpSpPr/>
          <p:nvPr/>
        </p:nvGrpSpPr>
        <p:grpSpPr>
          <a:xfrm rot="10800000">
            <a:off x="999305" y="4714884"/>
            <a:ext cx="1358116" cy="1358116"/>
            <a:chOff x="3867144" y="2795582"/>
            <a:chExt cx="1358116" cy="1358116"/>
          </a:xfrm>
        </p:grpSpPr>
        <p:cxnSp>
          <p:nvCxnSpPr>
            <p:cNvPr id="36" name="35 Conector recto de flecha"/>
            <p:cNvCxnSpPr/>
            <p:nvPr/>
          </p:nvCxnSpPr>
          <p:spPr>
            <a:xfrm rot="5400000" flipH="1" flipV="1">
              <a:off x="4545805" y="3474243"/>
              <a:ext cx="135732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 de flecha"/>
            <p:cNvCxnSpPr/>
            <p:nvPr/>
          </p:nvCxnSpPr>
          <p:spPr>
            <a:xfrm rot="5400000" flipH="1" flipV="1">
              <a:off x="4046533" y="3473449"/>
              <a:ext cx="135732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7 Conector recto de flecha"/>
            <p:cNvCxnSpPr/>
            <p:nvPr/>
          </p:nvCxnSpPr>
          <p:spPr>
            <a:xfrm rot="5400000" flipH="1" flipV="1">
              <a:off x="3617905" y="3473449"/>
              <a:ext cx="135732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 de flecha"/>
            <p:cNvCxnSpPr/>
            <p:nvPr/>
          </p:nvCxnSpPr>
          <p:spPr>
            <a:xfrm rot="5400000" flipH="1" flipV="1">
              <a:off x="3189277" y="3473449"/>
              <a:ext cx="135732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61 Grupo"/>
          <p:cNvGrpSpPr/>
          <p:nvPr/>
        </p:nvGrpSpPr>
        <p:grpSpPr>
          <a:xfrm>
            <a:off x="3785388" y="4714884"/>
            <a:ext cx="1288266" cy="1358910"/>
            <a:chOff x="3785388" y="4714884"/>
            <a:chExt cx="1288266" cy="1358910"/>
          </a:xfrm>
        </p:grpSpPr>
        <p:cxnSp>
          <p:nvCxnSpPr>
            <p:cNvPr id="41" name="40 Conector recto de flecha"/>
            <p:cNvCxnSpPr/>
            <p:nvPr/>
          </p:nvCxnSpPr>
          <p:spPr>
            <a:xfrm>
              <a:off x="3786182" y="4714884"/>
              <a:ext cx="1285884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recto de flecha"/>
            <p:cNvCxnSpPr/>
            <p:nvPr/>
          </p:nvCxnSpPr>
          <p:spPr>
            <a:xfrm rot="5400000">
              <a:off x="4429918" y="5428470"/>
              <a:ext cx="1285884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 de flecha"/>
            <p:cNvCxnSpPr/>
            <p:nvPr/>
          </p:nvCxnSpPr>
          <p:spPr>
            <a:xfrm>
              <a:off x="3786182" y="5214950"/>
              <a:ext cx="928694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 de flecha"/>
            <p:cNvCxnSpPr/>
            <p:nvPr/>
          </p:nvCxnSpPr>
          <p:spPr>
            <a:xfrm rot="10800000">
              <a:off x="3786182" y="6072206"/>
              <a:ext cx="1214446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Conector recto de flecha"/>
            <p:cNvCxnSpPr/>
            <p:nvPr/>
          </p:nvCxnSpPr>
          <p:spPr>
            <a:xfrm rot="5400000" flipH="1" flipV="1">
              <a:off x="3500430" y="5643578"/>
              <a:ext cx="571504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 de flecha"/>
            <p:cNvCxnSpPr/>
            <p:nvPr/>
          </p:nvCxnSpPr>
          <p:spPr>
            <a:xfrm rot="5400000">
              <a:off x="4500562" y="5500702"/>
              <a:ext cx="571504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60 Grupo"/>
          <p:cNvGrpSpPr/>
          <p:nvPr/>
        </p:nvGrpSpPr>
        <p:grpSpPr>
          <a:xfrm rot="10800000">
            <a:off x="6643702" y="4714884"/>
            <a:ext cx="1288266" cy="1358910"/>
            <a:chOff x="3937788" y="4867284"/>
            <a:chExt cx="1288266" cy="1358910"/>
          </a:xfrm>
        </p:grpSpPr>
        <p:cxnSp>
          <p:nvCxnSpPr>
            <p:cNvPr id="55" name="54 Conector recto de flecha"/>
            <p:cNvCxnSpPr/>
            <p:nvPr/>
          </p:nvCxnSpPr>
          <p:spPr>
            <a:xfrm>
              <a:off x="3938582" y="4867284"/>
              <a:ext cx="1285884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55 Conector recto de flecha"/>
            <p:cNvCxnSpPr/>
            <p:nvPr/>
          </p:nvCxnSpPr>
          <p:spPr>
            <a:xfrm rot="5400000">
              <a:off x="4582318" y="5580870"/>
              <a:ext cx="1285884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56 Conector recto de flecha"/>
            <p:cNvCxnSpPr/>
            <p:nvPr/>
          </p:nvCxnSpPr>
          <p:spPr>
            <a:xfrm>
              <a:off x="3938582" y="5367350"/>
              <a:ext cx="928694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57 Conector recto de flecha"/>
            <p:cNvCxnSpPr/>
            <p:nvPr/>
          </p:nvCxnSpPr>
          <p:spPr>
            <a:xfrm rot="10800000">
              <a:off x="3938582" y="6224606"/>
              <a:ext cx="1214446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58 Conector recto de flecha"/>
            <p:cNvCxnSpPr/>
            <p:nvPr/>
          </p:nvCxnSpPr>
          <p:spPr>
            <a:xfrm rot="5400000" flipH="1" flipV="1">
              <a:off x="3652830" y="5795978"/>
              <a:ext cx="571504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59 Conector recto de flecha"/>
            <p:cNvCxnSpPr/>
            <p:nvPr/>
          </p:nvCxnSpPr>
          <p:spPr>
            <a:xfrm rot="5400000">
              <a:off x="4652962" y="5653102"/>
              <a:ext cx="571504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hteck 2"/>
          <p:cNvSpPr/>
          <p:nvPr/>
        </p:nvSpPr>
        <p:spPr>
          <a:xfrm>
            <a:off x="1357290" y="285728"/>
            <a:ext cx="4745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/>
              <a:t>9.1 </a:t>
            </a:r>
            <a:r>
              <a:rPr lang="en-GB" sz="3200" dirty="0" err="1" smtClean="0"/>
              <a:t>Joc</a:t>
            </a:r>
            <a:r>
              <a:rPr lang="en-GB" sz="3200" dirty="0" smtClean="0"/>
              <a:t> del 15 (</a:t>
            </a:r>
            <a:r>
              <a:rPr lang="en-GB" sz="3200" dirty="0" err="1" smtClean="0"/>
              <a:t>Joc</a:t>
            </a:r>
            <a:r>
              <a:rPr lang="en-GB" sz="3200" dirty="0" smtClean="0"/>
              <a:t> de </a:t>
            </a:r>
            <a:r>
              <a:rPr lang="en-GB" sz="3200" dirty="0" err="1" smtClean="0"/>
              <a:t>taula</a:t>
            </a:r>
            <a:r>
              <a:rPr lang="en-GB" sz="3200" dirty="0" smtClean="0"/>
              <a:t>)</a:t>
            </a:r>
            <a:endParaRPr lang="de-DE" sz="3200" dirty="0"/>
          </a:p>
        </p:txBody>
      </p:sp>
      <p:pic>
        <p:nvPicPr>
          <p:cNvPr id="5" name="1 Imagen" descr="15-puzzle.sv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0034" y="285728"/>
            <a:ext cx="785818" cy="785818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428596" y="1500174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 smtClean="0"/>
              <a:t>Omple</a:t>
            </a:r>
            <a:r>
              <a:rPr lang="es-ES" dirty="0" smtClean="0"/>
              <a:t> les </a:t>
            </a:r>
            <a:r>
              <a:rPr lang="es-ES" dirty="0" err="1" smtClean="0"/>
              <a:t>caselles</a:t>
            </a:r>
            <a:r>
              <a:rPr lang="es-ES" dirty="0" smtClean="0"/>
              <a:t> de les </a:t>
            </a:r>
            <a:r>
              <a:rPr lang="es-ES" dirty="0" err="1" smtClean="0"/>
              <a:t>taules</a:t>
            </a:r>
            <a:r>
              <a:rPr lang="es-ES" dirty="0" smtClean="0"/>
              <a:t> </a:t>
            </a:r>
            <a:r>
              <a:rPr lang="es-ES" dirty="0" err="1" smtClean="0"/>
              <a:t>amb</a:t>
            </a:r>
            <a:r>
              <a:rPr lang="es-ES" dirty="0" smtClean="0"/>
              <a:t> </a:t>
            </a:r>
            <a:r>
              <a:rPr lang="es-ES" dirty="0" err="1" smtClean="0"/>
              <a:t>els</a:t>
            </a:r>
            <a:r>
              <a:rPr lang="es-ES" dirty="0" smtClean="0"/>
              <a:t> números </a:t>
            </a:r>
            <a:r>
              <a:rPr lang="es-ES" dirty="0" err="1" smtClean="0"/>
              <a:t>correctes</a:t>
            </a:r>
            <a:r>
              <a:rPr lang="es-ES" dirty="0" smtClean="0"/>
              <a:t> per completar les </a:t>
            </a:r>
            <a:r>
              <a:rPr lang="es-ES" dirty="0" err="1" smtClean="0"/>
              <a:t>sèries</a:t>
            </a:r>
            <a:r>
              <a:rPr lang="es-ES" dirty="0" smtClean="0"/>
              <a:t> </a:t>
            </a:r>
            <a:r>
              <a:rPr lang="en-GB" dirty="0" smtClean="0"/>
              <a:t>: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3571868" y="857232"/>
            <a:ext cx="1451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 smtClean="0">
                <a:solidFill>
                  <a:srgbClr val="FF0000"/>
                </a:solidFill>
              </a:rPr>
              <a:t>ACTIVITATS </a:t>
            </a:r>
            <a:r>
              <a:rPr lang="en-GB" dirty="0" smtClean="0">
                <a:solidFill>
                  <a:srgbClr val="FF0000"/>
                </a:solidFill>
              </a:rPr>
              <a:t>III</a:t>
            </a:r>
            <a:endParaRPr lang="es-ES" dirty="0" smtClean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351" y="2214554"/>
            <a:ext cx="75914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7864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357290" y="285728"/>
            <a:ext cx="4745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/>
              <a:t>9.1 </a:t>
            </a:r>
            <a:r>
              <a:rPr lang="en-GB" sz="3200" dirty="0" err="1" smtClean="0"/>
              <a:t>Joc</a:t>
            </a:r>
            <a:r>
              <a:rPr lang="en-GB" sz="3200" dirty="0" smtClean="0"/>
              <a:t> del 15 (</a:t>
            </a:r>
            <a:r>
              <a:rPr lang="en-GB" sz="3200" dirty="0" err="1" smtClean="0"/>
              <a:t>Joc</a:t>
            </a:r>
            <a:r>
              <a:rPr lang="en-GB" sz="3200" dirty="0" smtClean="0"/>
              <a:t> de </a:t>
            </a:r>
            <a:r>
              <a:rPr lang="en-GB" sz="3200" dirty="0" err="1" smtClean="0"/>
              <a:t>taula</a:t>
            </a:r>
            <a:r>
              <a:rPr lang="en-GB" sz="3200" dirty="0" smtClean="0"/>
              <a:t>)</a:t>
            </a:r>
            <a:endParaRPr lang="de-DE" sz="3200" dirty="0"/>
          </a:p>
        </p:txBody>
      </p:sp>
      <p:pic>
        <p:nvPicPr>
          <p:cNvPr id="5" name="1 Imagen" descr="15-puzzle.s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0034" y="285728"/>
            <a:ext cx="785818" cy="785818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2643174" y="1071546"/>
            <a:ext cx="4357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dirty="0" smtClean="0">
                <a:solidFill>
                  <a:srgbClr val="FF0000"/>
                </a:solidFill>
              </a:rPr>
              <a:t>JUGUEM AL JOC DEL 15</a:t>
            </a:r>
            <a:endParaRPr lang="es-ES" sz="3200" dirty="0" smtClean="0">
              <a:solidFill>
                <a:srgbClr val="FF0000"/>
              </a:solidFill>
            </a:endParaRPr>
          </a:p>
        </p:txBody>
      </p:sp>
      <p:pic>
        <p:nvPicPr>
          <p:cNvPr id="12" name="7 Imagen" descr="DSC03118.JPG">
            <a:hlinkClick r:id="rId3" tooltip="FIFTEEN GAME"/>
          </p:cNvPr>
          <p:cNvPicPr/>
          <p:nvPr/>
        </p:nvPicPr>
        <p:blipFill>
          <a:blip r:embed="rId4" cstate="print"/>
          <a:srcRect l="23003" t="9554" r="19310"/>
          <a:stretch>
            <a:fillRect/>
          </a:stretch>
        </p:blipFill>
        <p:spPr>
          <a:xfrm>
            <a:off x="2595565" y="2714620"/>
            <a:ext cx="3905261" cy="3341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>
            <a:hlinkClick r:id="rId3" tooltip="FIFTEEN GAM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1785926"/>
            <a:ext cx="714381" cy="64502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7864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899592" y="20141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El resultat és: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juga i </a:t>
            </a:r>
            <a:r>
              <a:rPr lang="es-ES" b="1" dirty="0" err="1" smtClean="0">
                <a:solidFill>
                  <a:schemeClr val="accent6">
                    <a:lumMod val="75000"/>
                  </a:schemeClr>
                </a:solidFill>
              </a:rPr>
              <a:t>aprén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6">
                    <a:lumMod val="75000"/>
                  </a:schemeClr>
                </a:solidFill>
              </a:rPr>
              <a:t>matemàtiques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6">
                    <a:lumMod val="75000"/>
                  </a:schemeClr>
                </a:solidFill>
              </a:rPr>
              <a:t>més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6">
                    <a:lumMod val="75000"/>
                  </a:schemeClr>
                </a:solidFill>
              </a:rPr>
              <a:t>fàcilment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de-DE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de-DE" b="1" smtClean="0">
                <a:solidFill>
                  <a:schemeClr val="accent6">
                    <a:lumMod val="75000"/>
                  </a:schemeClr>
                </a:solidFill>
              </a:rPr>
              <a:t>El nostre projecte t‘ajudarà: </a:t>
            </a:r>
            <a:r>
              <a:rPr lang="de-DE" b="1" dirty="0">
                <a:hlinkClick r:id="rId2"/>
              </a:rPr>
              <a:t>www.math-games.eu</a:t>
            </a:r>
            <a:r>
              <a:rPr lang="de-DE" b="1" dirty="0"/>
              <a:t> </a:t>
            </a:r>
            <a:endParaRPr lang="en-GB" b="1" dirty="0"/>
          </a:p>
        </p:txBody>
      </p:sp>
      <p:pic>
        <p:nvPicPr>
          <p:cNvPr id="512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1071546"/>
            <a:ext cx="5811832" cy="52149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6063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357290" y="285728"/>
            <a:ext cx="4745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/>
              <a:t>9.1 </a:t>
            </a:r>
            <a:r>
              <a:rPr lang="en-GB" sz="3200" dirty="0" err="1" smtClean="0"/>
              <a:t>Joc</a:t>
            </a:r>
            <a:r>
              <a:rPr lang="en-GB" sz="3200" dirty="0" smtClean="0"/>
              <a:t> del </a:t>
            </a:r>
            <a:r>
              <a:rPr lang="en-GB" sz="3200" dirty="0" smtClean="0"/>
              <a:t>15 (</a:t>
            </a:r>
            <a:r>
              <a:rPr lang="en-GB" sz="3200" dirty="0" err="1" smtClean="0"/>
              <a:t>Joc</a:t>
            </a:r>
            <a:r>
              <a:rPr lang="en-GB" sz="3200" dirty="0" smtClean="0"/>
              <a:t> de </a:t>
            </a:r>
            <a:r>
              <a:rPr lang="en-GB" sz="3200" dirty="0" err="1" smtClean="0"/>
              <a:t>taula</a:t>
            </a:r>
            <a:r>
              <a:rPr lang="en-GB" sz="3200" dirty="0" smtClean="0"/>
              <a:t>)</a:t>
            </a:r>
            <a:endParaRPr lang="de-DE" sz="3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472" y="1500174"/>
            <a:ext cx="8072494" cy="445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5078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400" b="1" cap="small" dirty="0" err="1" smtClean="0"/>
              <a:t>Objectius</a:t>
            </a:r>
            <a:endParaRPr lang="es-ES" sz="2400" b="1" cap="small" dirty="0" smtClean="0"/>
          </a:p>
          <a:p>
            <a:pPr lvl="0" indent="5334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400" dirty="0" err="1" smtClean="0"/>
              <a:t>Comptar</a:t>
            </a:r>
            <a:r>
              <a:rPr lang="es-ES" sz="2400" dirty="0" smtClean="0"/>
              <a:t>, </a:t>
            </a:r>
            <a:r>
              <a:rPr lang="es-ES" sz="2400" dirty="0" err="1" smtClean="0"/>
              <a:t>llegir</a:t>
            </a:r>
            <a:r>
              <a:rPr lang="es-ES" sz="2400" dirty="0" smtClean="0"/>
              <a:t> i </a:t>
            </a:r>
            <a:r>
              <a:rPr lang="es-ES" sz="2400" dirty="0" err="1" smtClean="0"/>
              <a:t>escriure</a:t>
            </a:r>
            <a:r>
              <a:rPr lang="es-ES" sz="2400" dirty="0" smtClean="0"/>
              <a:t> números </a:t>
            </a:r>
            <a:r>
              <a:rPr lang="es-ES" sz="2400" dirty="0" err="1" smtClean="0"/>
              <a:t>enters</a:t>
            </a:r>
            <a:r>
              <a:rPr lang="es-ES" sz="2400" dirty="0" smtClean="0"/>
              <a:t> </a:t>
            </a:r>
            <a:r>
              <a:rPr lang="es-ES" sz="2400" dirty="0" err="1" smtClean="0"/>
              <a:t>fins</a:t>
            </a:r>
            <a:r>
              <a:rPr lang="es-ES" sz="2400" dirty="0" smtClean="0"/>
              <a:t> al </a:t>
            </a:r>
            <a:r>
              <a:rPr lang="en-US" sz="2400" dirty="0" smtClean="0"/>
              <a:t>20 </a:t>
            </a:r>
            <a:endParaRPr lang="es-ES" sz="2400" dirty="0" smtClean="0"/>
          </a:p>
          <a:p>
            <a:pPr lvl="0" indent="5334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400" dirty="0" smtClean="0"/>
              <a:t>Ordenar i comparar números </a:t>
            </a:r>
            <a:r>
              <a:rPr lang="es-ES" sz="2400" dirty="0" err="1" smtClean="0"/>
              <a:t>fins</a:t>
            </a:r>
            <a:r>
              <a:rPr lang="es-ES" sz="2400" dirty="0" smtClean="0"/>
              <a:t> al </a:t>
            </a:r>
            <a:r>
              <a:rPr lang="en-US" sz="2400" dirty="0" smtClean="0"/>
              <a:t>20</a:t>
            </a:r>
            <a:endParaRPr lang="es-ES" sz="2400" dirty="0" smtClean="0"/>
          </a:p>
          <a:p>
            <a:pPr lvl="0" indent="533400">
              <a:lnSpc>
                <a:spcPct val="150000"/>
              </a:lnSpc>
              <a:buFont typeface="Wingdings" pitchFamily="2" charset="2"/>
              <a:buChar char="q"/>
              <a:tabLst>
                <a:tab pos="625475" algn="l"/>
              </a:tabLst>
            </a:pPr>
            <a:r>
              <a:rPr lang="es-ES" sz="2400" dirty="0" err="1" smtClean="0"/>
              <a:t>Reconéixer</a:t>
            </a:r>
            <a:r>
              <a:rPr lang="es-ES" sz="2400" dirty="0" smtClean="0"/>
              <a:t>, </a:t>
            </a:r>
            <a:r>
              <a:rPr lang="es-ES" sz="2400" dirty="0" err="1" smtClean="0"/>
              <a:t>descriure</a:t>
            </a:r>
            <a:r>
              <a:rPr lang="es-ES" sz="2400" dirty="0" smtClean="0"/>
              <a:t> i continuar </a:t>
            </a:r>
            <a:r>
              <a:rPr lang="es-ES" sz="2400" dirty="0" err="1" smtClean="0"/>
              <a:t>sèries</a:t>
            </a:r>
            <a:r>
              <a:rPr lang="es-ES" sz="2400" dirty="0" smtClean="0"/>
              <a:t> i determinar el </a:t>
            </a:r>
            <a:r>
              <a:rPr lang="es-ES" sz="2400" dirty="0" err="1" smtClean="0"/>
              <a:t>següent</a:t>
            </a:r>
            <a:r>
              <a:rPr lang="es-ES" sz="2400" dirty="0" smtClean="0"/>
              <a:t> número en la línea</a:t>
            </a:r>
            <a:r>
              <a:rPr lang="en-US" sz="2400" dirty="0" smtClean="0"/>
              <a:t> </a:t>
            </a:r>
            <a:endParaRPr lang="es-ES" sz="2400" dirty="0" smtClean="0"/>
          </a:p>
          <a:p>
            <a:pPr lvl="0" indent="5334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400" dirty="0" err="1" smtClean="0"/>
              <a:t>Reconéixer</a:t>
            </a:r>
            <a:r>
              <a:rPr lang="es-ES" sz="2400" dirty="0" smtClean="0"/>
              <a:t> i </a:t>
            </a:r>
            <a:r>
              <a:rPr lang="es-ES" sz="2400" dirty="0" err="1" smtClean="0"/>
              <a:t>anomenar</a:t>
            </a:r>
            <a:r>
              <a:rPr lang="es-ES" sz="2400" dirty="0" smtClean="0"/>
              <a:t> figures de </a:t>
            </a:r>
            <a:r>
              <a:rPr lang="es-ES" sz="2400" dirty="0" smtClean="0"/>
              <a:t>dos </a:t>
            </a:r>
            <a:r>
              <a:rPr lang="es-ES" sz="2400" dirty="0" err="1" smtClean="0"/>
              <a:t>dimensions</a:t>
            </a:r>
            <a:endParaRPr lang="es-ES" sz="2400" dirty="0" smtClean="0"/>
          </a:p>
          <a:p>
            <a:pPr lvl="0" indent="5334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400" dirty="0" err="1" smtClean="0"/>
              <a:t>Descriure</a:t>
            </a:r>
            <a:r>
              <a:rPr lang="es-ES" sz="2400" dirty="0" smtClean="0"/>
              <a:t> </a:t>
            </a:r>
            <a:r>
              <a:rPr lang="es-ES" sz="2400" dirty="0" err="1" smtClean="0"/>
              <a:t>l'ample</a:t>
            </a:r>
            <a:r>
              <a:rPr lang="es-ES" sz="2400" dirty="0" smtClean="0"/>
              <a:t> i el </a:t>
            </a:r>
            <a:r>
              <a:rPr lang="es-ES" sz="2400" dirty="0" err="1" smtClean="0"/>
              <a:t>llarg</a:t>
            </a:r>
            <a:r>
              <a:rPr lang="es-ES" sz="2400" dirty="0" smtClean="0"/>
              <a:t> de les </a:t>
            </a:r>
            <a:r>
              <a:rPr lang="es-ES" sz="2400" dirty="0" smtClean="0"/>
              <a:t>figure</a:t>
            </a:r>
            <a:r>
              <a:rPr lang="en-US" sz="2400" dirty="0" smtClean="0"/>
              <a:t>s </a:t>
            </a:r>
            <a:endParaRPr lang="es-ES" sz="2400" dirty="0" smtClean="0"/>
          </a:p>
          <a:p>
            <a:pPr indent="5334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err="1" smtClean="0"/>
              <a:t>Mesurar</a:t>
            </a:r>
            <a:r>
              <a:rPr lang="en-US" sz="2400" dirty="0" smtClean="0"/>
              <a:t> </a:t>
            </a:r>
            <a:r>
              <a:rPr lang="en-US" sz="2400" dirty="0" err="1" smtClean="0"/>
              <a:t>àrees</a:t>
            </a:r>
            <a:r>
              <a:rPr lang="en-US" sz="2400" dirty="0" smtClean="0"/>
              <a:t> I </a:t>
            </a:r>
            <a:r>
              <a:rPr lang="en-US" sz="2400" dirty="0" err="1" smtClean="0"/>
              <a:t>comptar</a:t>
            </a:r>
            <a:r>
              <a:rPr lang="en-US" sz="2400" dirty="0" smtClean="0"/>
              <a:t> </a:t>
            </a:r>
            <a:r>
              <a:rPr lang="en-US" sz="2400" dirty="0" err="1" smtClean="0"/>
              <a:t>quadrats</a:t>
            </a:r>
            <a:endParaRPr lang="es-ES" sz="2400" dirty="0" smtClean="0"/>
          </a:p>
        </p:txBody>
      </p:sp>
      <p:pic>
        <p:nvPicPr>
          <p:cNvPr id="5" name="1 Imagen" descr="15-puzzle.s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0034" y="285728"/>
            <a:ext cx="785818" cy="7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864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357290" y="285728"/>
            <a:ext cx="4745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/>
              <a:t>9.1 </a:t>
            </a:r>
            <a:r>
              <a:rPr lang="en-GB" sz="3200" dirty="0" err="1" smtClean="0"/>
              <a:t>Joc</a:t>
            </a:r>
            <a:r>
              <a:rPr lang="en-GB" sz="3200" dirty="0" smtClean="0"/>
              <a:t> del 15 (</a:t>
            </a:r>
            <a:r>
              <a:rPr lang="en-GB" sz="3200" dirty="0" err="1" smtClean="0"/>
              <a:t>Joc</a:t>
            </a:r>
            <a:r>
              <a:rPr lang="en-GB" sz="3200" dirty="0" smtClean="0"/>
              <a:t> de </a:t>
            </a:r>
            <a:r>
              <a:rPr lang="en-GB" sz="3200" dirty="0" err="1" smtClean="0"/>
              <a:t>taula</a:t>
            </a:r>
            <a:r>
              <a:rPr lang="en-GB" sz="3200" dirty="0" smtClean="0"/>
              <a:t>)</a:t>
            </a:r>
            <a:endParaRPr lang="de-DE" sz="3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472" y="1500174"/>
            <a:ext cx="8072494" cy="352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5078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400" b="1" cap="small" dirty="0" err="1" smtClean="0"/>
              <a:t>Eines</a:t>
            </a:r>
            <a:r>
              <a:rPr lang="en-GB" sz="2400" b="1" cap="small" dirty="0" smtClean="0"/>
              <a:t>, Materials </a:t>
            </a:r>
            <a:r>
              <a:rPr lang="en-GB" sz="2400" b="1" cap="small" dirty="0" smtClean="0"/>
              <a:t>y </a:t>
            </a:r>
            <a:r>
              <a:rPr lang="en-GB" sz="2400" b="1" cap="small" dirty="0" err="1" smtClean="0"/>
              <a:t>Organització</a:t>
            </a:r>
            <a:endParaRPr lang="es-ES" sz="2400" b="1" cap="small" dirty="0" smtClean="0"/>
          </a:p>
          <a:p>
            <a:pPr indent="533400">
              <a:lnSpc>
                <a:spcPct val="150000"/>
              </a:lnSpc>
              <a:buFont typeface="Wingdings" pitchFamily="2" charset="2"/>
              <a:buChar char="q"/>
              <a:tabLst>
                <a:tab pos="625475" algn="l"/>
              </a:tabLst>
            </a:pPr>
            <a:r>
              <a:rPr lang="es-ES" sz="2400" dirty="0" smtClean="0"/>
              <a:t>Un puzle de </a:t>
            </a:r>
            <a:r>
              <a:rPr lang="es-ES" sz="2400" dirty="0" err="1" smtClean="0"/>
              <a:t>fitxes</a:t>
            </a:r>
            <a:r>
              <a:rPr lang="es-ES" sz="2400" dirty="0" smtClean="0"/>
              <a:t> </a:t>
            </a:r>
            <a:r>
              <a:rPr lang="es-ES" sz="2400" dirty="0" err="1" smtClean="0"/>
              <a:t>corredisses</a:t>
            </a:r>
            <a:r>
              <a:rPr lang="es-ES" sz="2400" dirty="0" smtClean="0"/>
              <a:t> </a:t>
            </a:r>
            <a:r>
              <a:rPr lang="es-ES" sz="2400" dirty="0" err="1" smtClean="0"/>
              <a:t>format</a:t>
            </a:r>
            <a:r>
              <a:rPr lang="es-ES" sz="2400" dirty="0" smtClean="0"/>
              <a:t> per una </a:t>
            </a:r>
            <a:r>
              <a:rPr lang="es-ES" sz="2400" dirty="0" err="1" smtClean="0"/>
              <a:t>caixa</a:t>
            </a:r>
            <a:r>
              <a:rPr lang="es-ES" sz="2400" dirty="0" smtClean="0"/>
              <a:t> </a:t>
            </a:r>
            <a:r>
              <a:rPr lang="es-ES" sz="2400" dirty="0" err="1" smtClean="0"/>
              <a:t>quadrada</a:t>
            </a:r>
            <a:r>
              <a:rPr lang="es-ES" sz="2400" dirty="0" smtClean="0"/>
              <a:t> de 4x4 i 15 </a:t>
            </a:r>
            <a:r>
              <a:rPr lang="es-ES" sz="2400" dirty="0" err="1" smtClean="0"/>
              <a:t>cubs</a:t>
            </a:r>
            <a:r>
              <a:rPr lang="es-ES" sz="2400" dirty="0" smtClean="0"/>
              <a:t> </a:t>
            </a:r>
            <a:r>
              <a:rPr lang="es-ES" sz="2400" dirty="0" err="1" smtClean="0"/>
              <a:t>numerats</a:t>
            </a:r>
            <a:r>
              <a:rPr lang="es-ES" sz="2400" dirty="0" smtClean="0"/>
              <a:t> de l'1 al </a:t>
            </a:r>
            <a:r>
              <a:rPr lang="es-ES" sz="2400" dirty="0" smtClean="0"/>
              <a:t>15</a:t>
            </a:r>
            <a:r>
              <a:rPr lang="en-US" sz="2400" dirty="0" smtClean="0"/>
              <a:t>.</a:t>
            </a:r>
            <a:endParaRPr lang="es-ES" sz="2400" dirty="0" smtClean="0"/>
          </a:p>
          <a:p>
            <a:pPr indent="533400">
              <a:lnSpc>
                <a:spcPct val="150000"/>
              </a:lnSpc>
              <a:buFont typeface="Wingdings" pitchFamily="2" charset="2"/>
              <a:buChar char="q"/>
              <a:tabLst>
                <a:tab pos="625475" algn="l"/>
              </a:tabLst>
            </a:pPr>
            <a:r>
              <a:rPr lang="es-ES" sz="2400" dirty="0" smtClean="0"/>
              <a:t>Un full de </a:t>
            </a:r>
            <a:r>
              <a:rPr lang="es-ES" sz="2400" dirty="0" err="1" smtClean="0"/>
              <a:t>patrons</a:t>
            </a:r>
            <a:r>
              <a:rPr lang="es-ES" sz="2400" dirty="0" smtClean="0"/>
              <a:t> </a:t>
            </a:r>
            <a:r>
              <a:rPr lang="es-ES" sz="2400" dirty="0" err="1" smtClean="0"/>
              <a:t>numèrics</a:t>
            </a:r>
            <a:r>
              <a:rPr lang="es-ES" sz="2400" dirty="0" smtClean="0"/>
              <a:t> que cada </a:t>
            </a:r>
            <a:r>
              <a:rPr lang="es-ES" sz="2400" dirty="0" err="1" smtClean="0"/>
              <a:t>estudiant</a:t>
            </a:r>
            <a:r>
              <a:rPr lang="es-ES" sz="2400" dirty="0" smtClean="0"/>
              <a:t> ha </a:t>
            </a:r>
            <a:r>
              <a:rPr lang="es-ES" sz="2400" dirty="0" err="1" smtClean="0"/>
              <a:t>d'intentar</a:t>
            </a:r>
            <a:r>
              <a:rPr lang="es-ES" sz="2400" dirty="0" smtClean="0"/>
              <a:t> </a:t>
            </a:r>
            <a:r>
              <a:rPr lang="es-ES" sz="2400" dirty="0" err="1" smtClean="0"/>
              <a:t>resoldre</a:t>
            </a:r>
            <a:r>
              <a:rPr lang="en-GB" sz="2400" dirty="0" smtClean="0"/>
              <a:t>.</a:t>
            </a:r>
            <a:endParaRPr lang="es-ES" sz="2400" dirty="0" smtClean="0"/>
          </a:p>
          <a:p>
            <a:pPr indent="5334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400" dirty="0" smtClean="0"/>
              <a:t>La </a:t>
            </a:r>
            <a:r>
              <a:rPr lang="es-ES" sz="2400" dirty="0" err="1" smtClean="0"/>
              <a:t>lliçó</a:t>
            </a:r>
            <a:r>
              <a:rPr lang="es-ES" sz="2400" dirty="0" smtClean="0"/>
              <a:t> es </a:t>
            </a:r>
            <a:r>
              <a:rPr lang="es-ES" sz="2400" dirty="0" err="1" smtClean="0"/>
              <a:t>divideix</a:t>
            </a:r>
            <a:r>
              <a:rPr lang="es-ES" sz="2400" dirty="0" smtClean="0"/>
              <a:t> en 2 </a:t>
            </a:r>
            <a:r>
              <a:rPr lang="es-ES" sz="2400" dirty="0" err="1" smtClean="0"/>
              <a:t>classes</a:t>
            </a:r>
            <a:r>
              <a:rPr lang="es-ES" sz="2400" dirty="0" smtClean="0"/>
              <a:t> de 45 </a:t>
            </a:r>
            <a:r>
              <a:rPr lang="es-ES" sz="2400" dirty="0" err="1" smtClean="0"/>
              <a:t>minuts</a:t>
            </a:r>
            <a:r>
              <a:rPr lang="en-GB" sz="2400" dirty="0" smtClean="0"/>
              <a:t>.</a:t>
            </a:r>
            <a:endParaRPr lang="es-ES" sz="2400" dirty="0"/>
          </a:p>
        </p:txBody>
      </p:sp>
      <p:pic>
        <p:nvPicPr>
          <p:cNvPr id="5" name="1 Imagen" descr="15-puzzle.s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0034" y="285728"/>
            <a:ext cx="785818" cy="7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864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357290" y="285728"/>
            <a:ext cx="4745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/>
              <a:t>9.1 </a:t>
            </a:r>
            <a:r>
              <a:rPr lang="en-GB" sz="3200" dirty="0" err="1" smtClean="0"/>
              <a:t>Joc</a:t>
            </a:r>
            <a:r>
              <a:rPr lang="en-GB" sz="3200" dirty="0" smtClean="0"/>
              <a:t> del 15 (</a:t>
            </a:r>
            <a:r>
              <a:rPr lang="en-GB" sz="3200" dirty="0" err="1" smtClean="0"/>
              <a:t>Joc</a:t>
            </a:r>
            <a:r>
              <a:rPr lang="en-GB" sz="3200" dirty="0" smtClean="0"/>
              <a:t> de </a:t>
            </a:r>
            <a:r>
              <a:rPr lang="en-GB" sz="3200" dirty="0" err="1" smtClean="0"/>
              <a:t>taula</a:t>
            </a:r>
            <a:r>
              <a:rPr lang="en-GB" sz="3200" dirty="0" smtClean="0"/>
              <a:t>)</a:t>
            </a:r>
            <a:endParaRPr lang="de-DE" sz="3200" dirty="0"/>
          </a:p>
        </p:txBody>
      </p:sp>
      <p:pic>
        <p:nvPicPr>
          <p:cNvPr id="5" name="1 Imagen" descr="15-puzzle.s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0034" y="285728"/>
            <a:ext cx="785818" cy="785818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2428860" y="1119830"/>
            <a:ext cx="4000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800" dirty="0" err="1" smtClean="0">
                <a:solidFill>
                  <a:srgbClr val="FF0000"/>
                </a:solidFill>
              </a:rPr>
              <a:t>Joc</a:t>
            </a:r>
            <a:r>
              <a:rPr lang="en-GB" sz="2800" dirty="0" smtClean="0">
                <a:solidFill>
                  <a:srgbClr val="FF0000"/>
                </a:solidFill>
              </a:rPr>
              <a:t> del 15</a:t>
            </a:r>
            <a:endParaRPr lang="es-ES" sz="2800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E:\MATH-GAMES\O1_COMPENDIUM MATH-GAMES\2015_QUARTER_IV_O1\JOCS\JOC DEL 15\Imatges lliures\15-puzzle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857364"/>
            <a:ext cx="3786214" cy="3786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7864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357290" y="285728"/>
            <a:ext cx="4745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/>
              <a:t>9.1 </a:t>
            </a:r>
            <a:r>
              <a:rPr lang="en-GB" sz="3200" dirty="0" err="1" smtClean="0"/>
              <a:t>Joc</a:t>
            </a:r>
            <a:r>
              <a:rPr lang="en-GB" sz="3200" dirty="0" smtClean="0"/>
              <a:t> del 15 (</a:t>
            </a:r>
            <a:r>
              <a:rPr lang="en-GB" sz="3200" dirty="0" err="1" smtClean="0"/>
              <a:t>Joc</a:t>
            </a:r>
            <a:r>
              <a:rPr lang="en-GB" sz="3200" dirty="0" smtClean="0"/>
              <a:t> de </a:t>
            </a:r>
            <a:r>
              <a:rPr lang="en-GB" sz="3200" dirty="0" err="1" smtClean="0"/>
              <a:t>taula</a:t>
            </a:r>
            <a:r>
              <a:rPr lang="en-GB" sz="3200" dirty="0" smtClean="0"/>
              <a:t>)</a:t>
            </a:r>
            <a:endParaRPr lang="de-DE" sz="3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472" y="1500174"/>
            <a:ext cx="8072494" cy="465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5078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400" b="1" cap="small" dirty="0" err="1" smtClean="0"/>
              <a:t>Descripció</a:t>
            </a:r>
            <a:r>
              <a:rPr lang="en-GB" sz="2400" b="1" cap="small" dirty="0" smtClean="0"/>
              <a:t> de la </a:t>
            </a:r>
            <a:r>
              <a:rPr lang="en-GB" sz="2400" b="1" cap="small" dirty="0" err="1" smtClean="0"/>
              <a:t>classe</a:t>
            </a:r>
            <a:endParaRPr lang="es-ES" sz="2400" b="1" cap="small" dirty="0" smtClean="0"/>
          </a:p>
          <a:p>
            <a:pPr>
              <a:spcAft>
                <a:spcPts val="600"/>
              </a:spcAft>
            </a:pPr>
            <a:r>
              <a:rPr lang="en-GB" sz="2400" dirty="0" err="1" smtClean="0">
                <a:solidFill>
                  <a:srgbClr val="FF0000"/>
                </a:solidFill>
              </a:rPr>
              <a:t>Primera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part </a:t>
            </a:r>
            <a:r>
              <a:rPr lang="en-GB" sz="2400" dirty="0" smtClean="0">
                <a:solidFill>
                  <a:srgbClr val="FF0000"/>
                </a:solidFill>
              </a:rPr>
              <a:t>de la </a:t>
            </a:r>
            <a:r>
              <a:rPr lang="en-GB" sz="2400" dirty="0" err="1" smtClean="0">
                <a:solidFill>
                  <a:srgbClr val="FF0000"/>
                </a:solidFill>
              </a:rPr>
              <a:t>classe</a:t>
            </a:r>
            <a:r>
              <a:rPr lang="en-GB" sz="2400" dirty="0" smtClean="0">
                <a:solidFill>
                  <a:srgbClr val="FF0000"/>
                </a:solidFill>
              </a:rPr>
              <a:t>:</a:t>
            </a:r>
            <a:endParaRPr lang="es-ES" sz="2400" dirty="0" smtClean="0">
              <a:solidFill>
                <a:srgbClr val="FF0000"/>
              </a:solidFill>
            </a:endParaRPr>
          </a:p>
          <a:p>
            <a:pPr indent="533400">
              <a:spcAft>
                <a:spcPts val="600"/>
              </a:spcAft>
              <a:buFont typeface="Wingdings" pitchFamily="2" charset="2"/>
              <a:buChar char="q"/>
            </a:pPr>
            <a:r>
              <a:rPr lang="ca-ES" sz="2400" dirty="0" smtClean="0"/>
              <a:t>Crea grups de 2 persones</a:t>
            </a:r>
            <a:r>
              <a:rPr lang="en-GB" sz="2400" dirty="0" smtClean="0"/>
              <a:t>.</a:t>
            </a:r>
            <a:endParaRPr lang="es-ES" sz="2400" dirty="0" smtClean="0"/>
          </a:p>
          <a:p>
            <a:pPr lvl="0" indent="533400">
              <a:spcAft>
                <a:spcPts val="600"/>
              </a:spcAft>
              <a:buFont typeface="Wingdings" pitchFamily="2" charset="2"/>
              <a:buChar char="q"/>
              <a:tabLst>
                <a:tab pos="625475" algn="l"/>
              </a:tabLst>
            </a:pPr>
            <a:r>
              <a:rPr lang="es-ES" sz="2400" dirty="0" err="1" smtClean="0"/>
              <a:t>Dóna'ls</a:t>
            </a:r>
            <a:r>
              <a:rPr lang="es-ES" sz="2400" dirty="0" smtClean="0"/>
              <a:t> una </a:t>
            </a:r>
            <a:r>
              <a:rPr lang="es-ES" sz="2400" dirty="0" err="1" smtClean="0"/>
              <a:t>caixa</a:t>
            </a:r>
            <a:r>
              <a:rPr lang="es-ES" sz="2400" dirty="0" smtClean="0"/>
              <a:t> </a:t>
            </a:r>
            <a:r>
              <a:rPr lang="es-ES" sz="2400" dirty="0" err="1" smtClean="0"/>
              <a:t>quadrada</a:t>
            </a:r>
            <a:r>
              <a:rPr lang="es-ES" sz="2400" dirty="0" smtClean="0"/>
              <a:t> buida i </a:t>
            </a:r>
            <a:r>
              <a:rPr lang="es-ES" sz="2400" dirty="0" err="1" smtClean="0"/>
              <a:t>els</a:t>
            </a:r>
            <a:r>
              <a:rPr lang="es-ES" sz="2400" dirty="0" smtClean="0"/>
              <a:t> 15 </a:t>
            </a:r>
            <a:r>
              <a:rPr lang="es-ES" sz="2400" dirty="0" err="1" smtClean="0"/>
              <a:t>cubs</a:t>
            </a:r>
            <a:r>
              <a:rPr lang="es-ES" sz="2400" dirty="0" smtClean="0"/>
              <a:t> </a:t>
            </a:r>
            <a:r>
              <a:rPr lang="es-ES" sz="2400" dirty="0" err="1" smtClean="0"/>
              <a:t>numerats</a:t>
            </a:r>
            <a:r>
              <a:rPr lang="en-GB" sz="2400" dirty="0" smtClean="0"/>
              <a:t>.</a:t>
            </a:r>
            <a:endParaRPr lang="es-ES" sz="2400" dirty="0" smtClean="0"/>
          </a:p>
          <a:p>
            <a:pPr lvl="0" indent="533400">
              <a:spcAft>
                <a:spcPts val="600"/>
              </a:spcAft>
              <a:buFont typeface="Wingdings" pitchFamily="2" charset="2"/>
              <a:buChar char="q"/>
              <a:tabLst>
                <a:tab pos="625475" algn="l"/>
              </a:tabLst>
            </a:pPr>
            <a:r>
              <a:rPr lang="es-ES" sz="2400" dirty="0" err="1" smtClean="0"/>
              <a:t>Digues</a:t>
            </a:r>
            <a:r>
              <a:rPr lang="es-ES" sz="2400" dirty="0" smtClean="0"/>
              <a:t>-los que </a:t>
            </a:r>
            <a:r>
              <a:rPr lang="es-ES" sz="2400" dirty="0" err="1" smtClean="0"/>
              <a:t>col·loquen</a:t>
            </a:r>
            <a:r>
              <a:rPr lang="es-ES" sz="2400" dirty="0" smtClean="0"/>
              <a:t> </a:t>
            </a:r>
            <a:r>
              <a:rPr lang="es-ES" sz="2400" dirty="0" err="1" smtClean="0"/>
              <a:t>els</a:t>
            </a:r>
            <a:r>
              <a:rPr lang="es-ES" sz="2400" dirty="0" smtClean="0"/>
              <a:t> </a:t>
            </a:r>
            <a:r>
              <a:rPr lang="es-ES" sz="2400" dirty="0" err="1" smtClean="0"/>
              <a:t>cubs</a:t>
            </a:r>
            <a:r>
              <a:rPr lang="es-ES" sz="2400" dirty="0" smtClean="0"/>
              <a:t> en </a:t>
            </a:r>
            <a:r>
              <a:rPr lang="es-ES" sz="2400" dirty="0" err="1" smtClean="0"/>
              <a:t>ordre</a:t>
            </a:r>
            <a:r>
              <a:rPr lang="es-ES" sz="2400" dirty="0" smtClean="0"/>
              <a:t> </a:t>
            </a:r>
            <a:r>
              <a:rPr lang="es-ES" sz="2400" dirty="0" err="1" smtClean="0"/>
              <a:t>ascendent</a:t>
            </a:r>
            <a:r>
              <a:rPr lang="es-ES" sz="2400" dirty="0" smtClean="0"/>
              <a:t> i </a:t>
            </a:r>
            <a:r>
              <a:rPr lang="es-ES" sz="2400" dirty="0" err="1" smtClean="0"/>
              <a:t>descendent</a:t>
            </a:r>
            <a:r>
              <a:rPr lang="es-ES" sz="2400" dirty="0" smtClean="0"/>
              <a:t> </a:t>
            </a:r>
            <a:r>
              <a:rPr lang="es-ES" sz="2400" dirty="0" err="1" smtClean="0"/>
              <a:t>fora</a:t>
            </a:r>
            <a:r>
              <a:rPr lang="es-ES" sz="2400" dirty="0" smtClean="0"/>
              <a:t> de la </a:t>
            </a:r>
            <a:r>
              <a:rPr lang="es-ES" sz="2400" dirty="0" err="1" smtClean="0"/>
              <a:t>caixa</a:t>
            </a:r>
            <a:r>
              <a:rPr lang="en-US" sz="2400" dirty="0" smtClean="0"/>
              <a:t>.</a:t>
            </a:r>
            <a:endParaRPr lang="es-ES" sz="2400" dirty="0" smtClean="0"/>
          </a:p>
          <a:p>
            <a:pPr lvl="0" indent="533400">
              <a:spcAft>
                <a:spcPts val="600"/>
              </a:spcAft>
              <a:buFont typeface="Wingdings" pitchFamily="2" charset="2"/>
              <a:buChar char="q"/>
              <a:tabLst>
                <a:tab pos="625475" algn="l"/>
              </a:tabLst>
            </a:pPr>
            <a:r>
              <a:rPr lang="es-ES" sz="2400" dirty="0" err="1" smtClean="0"/>
              <a:t>Demana'ls</a:t>
            </a:r>
            <a:r>
              <a:rPr lang="es-ES" sz="2400" dirty="0" smtClean="0"/>
              <a:t> que posen </a:t>
            </a:r>
            <a:r>
              <a:rPr lang="es-ES" sz="2400" dirty="0" err="1" smtClean="0"/>
              <a:t>els</a:t>
            </a:r>
            <a:r>
              <a:rPr lang="es-ES" sz="2400" dirty="0" smtClean="0"/>
              <a:t> </a:t>
            </a:r>
            <a:r>
              <a:rPr lang="es-ES" sz="2400" dirty="0" err="1" smtClean="0"/>
              <a:t>cubs</a:t>
            </a:r>
            <a:r>
              <a:rPr lang="es-ES" sz="2400" dirty="0" smtClean="0"/>
              <a:t> en fila </a:t>
            </a:r>
            <a:r>
              <a:rPr lang="es-ES" sz="2400" dirty="0" err="1" smtClean="0"/>
              <a:t>dins</a:t>
            </a:r>
            <a:r>
              <a:rPr lang="es-ES" sz="2400" dirty="0" smtClean="0"/>
              <a:t> de la </a:t>
            </a:r>
            <a:r>
              <a:rPr lang="es-ES" sz="2400" dirty="0" err="1" smtClean="0"/>
              <a:t>caixa</a:t>
            </a:r>
            <a:r>
              <a:rPr lang="es-ES" sz="2400" dirty="0" smtClean="0"/>
              <a:t> en </a:t>
            </a:r>
            <a:r>
              <a:rPr lang="es-ES" sz="2400" dirty="0" err="1" smtClean="0"/>
              <a:t>ordre</a:t>
            </a:r>
            <a:r>
              <a:rPr lang="es-ES" sz="2400" dirty="0" smtClean="0"/>
              <a:t> </a:t>
            </a:r>
            <a:r>
              <a:rPr lang="es-ES" sz="2400" dirty="0" err="1" smtClean="0"/>
              <a:t>ascendent</a:t>
            </a:r>
            <a:r>
              <a:rPr lang="es-ES" sz="2400" dirty="0" smtClean="0"/>
              <a:t> i </a:t>
            </a:r>
            <a:r>
              <a:rPr lang="es-ES" sz="2400" dirty="0" err="1" smtClean="0"/>
              <a:t>descendent</a:t>
            </a:r>
            <a:r>
              <a:rPr lang="en-US" sz="2400" dirty="0" smtClean="0"/>
              <a:t>.</a:t>
            </a:r>
            <a:endParaRPr lang="es-ES" sz="2400" dirty="0" smtClean="0"/>
          </a:p>
          <a:p>
            <a:pPr lvl="0" indent="533400">
              <a:spcAft>
                <a:spcPts val="600"/>
              </a:spcAft>
              <a:buFont typeface="Wingdings" pitchFamily="2" charset="2"/>
              <a:buChar char="q"/>
              <a:tabLst>
                <a:tab pos="625475" algn="l"/>
              </a:tabLst>
            </a:pPr>
            <a:r>
              <a:rPr lang="es-ES" sz="2400" dirty="0" err="1" smtClean="0"/>
              <a:t>Demana'ls</a:t>
            </a:r>
            <a:r>
              <a:rPr lang="es-ES" sz="2400" dirty="0" smtClean="0"/>
              <a:t> que posen </a:t>
            </a:r>
            <a:r>
              <a:rPr lang="es-ES" sz="2400" dirty="0" err="1" smtClean="0"/>
              <a:t>els</a:t>
            </a:r>
            <a:r>
              <a:rPr lang="es-ES" sz="2400" dirty="0" smtClean="0"/>
              <a:t> </a:t>
            </a:r>
            <a:r>
              <a:rPr lang="es-ES" sz="2400" dirty="0" err="1" smtClean="0"/>
              <a:t>cubs</a:t>
            </a:r>
            <a:r>
              <a:rPr lang="es-ES" sz="2400" dirty="0" smtClean="0"/>
              <a:t> en </a:t>
            </a:r>
            <a:r>
              <a:rPr lang="es-ES" sz="2400" dirty="0" err="1" smtClean="0"/>
              <a:t>columnes</a:t>
            </a:r>
            <a:r>
              <a:rPr lang="es-ES" sz="2400" dirty="0" smtClean="0"/>
              <a:t> </a:t>
            </a:r>
            <a:r>
              <a:rPr lang="es-ES" sz="2400" dirty="0" err="1" smtClean="0"/>
              <a:t>dins</a:t>
            </a:r>
            <a:r>
              <a:rPr lang="es-ES" sz="2400" dirty="0" smtClean="0"/>
              <a:t> de la </a:t>
            </a:r>
            <a:r>
              <a:rPr lang="es-ES" sz="2400" dirty="0" err="1" smtClean="0"/>
              <a:t>caixa</a:t>
            </a:r>
            <a:r>
              <a:rPr lang="es-ES" sz="2400" dirty="0" smtClean="0"/>
              <a:t> en </a:t>
            </a:r>
            <a:r>
              <a:rPr lang="es-ES" sz="2400" dirty="0" err="1" smtClean="0"/>
              <a:t>ordre</a:t>
            </a:r>
            <a:r>
              <a:rPr lang="es-ES" sz="2400" dirty="0" smtClean="0"/>
              <a:t> </a:t>
            </a:r>
            <a:r>
              <a:rPr lang="es-ES" sz="2400" dirty="0" err="1" smtClean="0"/>
              <a:t>ascendent</a:t>
            </a:r>
            <a:r>
              <a:rPr lang="es-ES" sz="2400" dirty="0" smtClean="0"/>
              <a:t> i </a:t>
            </a:r>
            <a:r>
              <a:rPr lang="es-ES" sz="2400" dirty="0" err="1" smtClean="0"/>
              <a:t>descendent</a:t>
            </a:r>
            <a:r>
              <a:rPr lang="en-US" sz="2400" dirty="0" smtClean="0"/>
              <a:t>.</a:t>
            </a:r>
            <a:endParaRPr lang="es-ES" sz="2400" dirty="0"/>
          </a:p>
        </p:txBody>
      </p:sp>
      <p:pic>
        <p:nvPicPr>
          <p:cNvPr id="5" name="1 Imagen" descr="15-puzzle.s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0034" y="285728"/>
            <a:ext cx="785818" cy="7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864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357290" y="285728"/>
            <a:ext cx="4745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/>
              <a:t>9.1 </a:t>
            </a:r>
            <a:r>
              <a:rPr lang="en-GB" sz="3200" dirty="0" err="1" smtClean="0"/>
              <a:t>Joc</a:t>
            </a:r>
            <a:r>
              <a:rPr lang="en-GB" sz="3200" dirty="0" smtClean="0"/>
              <a:t> del 15 (</a:t>
            </a:r>
            <a:r>
              <a:rPr lang="en-GB" sz="3200" dirty="0" err="1" smtClean="0"/>
              <a:t>Joc</a:t>
            </a:r>
            <a:r>
              <a:rPr lang="en-GB" sz="3200" dirty="0" smtClean="0"/>
              <a:t> de </a:t>
            </a:r>
            <a:r>
              <a:rPr lang="en-GB" sz="3200" dirty="0" err="1" smtClean="0"/>
              <a:t>taula</a:t>
            </a:r>
            <a:r>
              <a:rPr lang="en-GB" sz="3200" dirty="0" smtClean="0"/>
              <a:t>)</a:t>
            </a:r>
            <a:endParaRPr lang="de-DE" sz="3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42910" y="1142984"/>
            <a:ext cx="8072494" cy="509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5078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400" b="1" cap="small" dirty="0" err="1" smtClean="0"/>
              <a:t>Descripció</a:t>
            </a:r>
            <a:r>
              <a:rPr lang="en-GB" sz="2400" b="1" cap="small" dirty="0" smtClean="0"/>
              <a:t> de la </a:t>
            </a:r>
            <a:r>
              <a:rPr lang="en-GB" sz="2400" b="1" cap="small" dirty="0" err="1" smtClean="0"/>
              <a:t>classe</a:t>
            </a:r>
            <a:endParaRPr lang="es-ES" sz="2400" b="1" cap="small" dirty="0" smtClean="0"/>
          </a:p>
          <a:p>
            <a:pPr>
              <a:spcAft>
                <a:spcPts val="600"/>
              </a:spcAft>
            </a:pPr>
            <a:r>
              <a:rPr lang="en-GB" sz="2400" dirty="0" err="1" smtClean="0">
                <a:solidFill>
                  <a:srgbClr val="FF0000"/>
                </a:solidFill>
              </a:rPr>
              <a:t>Segona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part </a:t>
            </a:r>
            <a:r>
              <a:rPr lang="en-GB" sz="2400" dirty="0" smtClean="0">
                <a:solidFill>
                  <a:srgbClr val="FF0000"/>
                </a:solidFill>
              </a:rPr>
              <a:t>de la </a:t>
            </a:r>
            <a:r>
              <a:rPr lang="en-GB" sz="2400" dirty="0" err="1" smtClean="0">
                <a:solidFill>
                  <a:srgbClr val="FF0000"/>
                </a:solidFill>
              </a:rPr>
              <a:t>classe</a:t>
            </a:r>
            <a:r>
              <a:rPr lang="en-GB" sz="2400" dirty="0" smtClean="0">
                <a:solidFill>
                  <a:srgbClr val="FF0000"/>
                </a:solidFill>
              </a:rPr>
              <a:t>:</a:t>
            </a:r>
            <a:endParaRPr lang="es-ES" sz="2400" dirty="0" smtClean="0">
              <a:solidFill>
                <a:srgbClr val="FF0000"/>
              </a:solidFill>
            </a:endParaRPr>
          </a:p>
          <a:p>
            <a:pPr lvl="0" indent="533400">
              <a:spcAft>
                <a:spcPts val="600"/>
              </a:spcAft>
              <a:buFont typeface="Wingdings" pitchFamily="2" charset="2"/>
              <a:buChar char="q"/>
            </a:pPr>
            <a:r>
              <a:rPr lang="es-ES" sz="2400" dirty="0" smtClean="0"/>
              <a:t>El </a:t>
            </a:r>
            <a:r>
              <a:rPr lang="es-ES" sz="2400" dirty="0" err="1" smtClean="0"/>
              <a:t>professor</a:t>
            </a:r>
            <a:r>
              <a:rPr lang="es-ES" sz="2400" dirty="0" smtClean="0"/>
              <a:t> explica el </a:t>
            </a:r>
            <a:r>
              <a:rPr lang="es-ES" sz="2400" dirty="0" err="1" smtClean="0"/>
              <a:t>joc</a:t>
            </a:r>
            <a:r>
              <a:rPr lang="es-ES" sz="2400" dirty="0" smtClean="0"/>
              <a:t>.</a:t>
            </a:r>
            <a:endParaRPr lang="es-ES" sz="2200" dirty="0" smtClean="0"/>
          </a:p>
          <a:p>
            <a:pPr indent="533400">
              <a:spcAft>
                <a:spcPts val="600"/>
              </a:spcAft>
              <a:buFont typeface="Wingdings" pitchFamily="2" charset="2"/>
              <a:buChar char="q"/>
              <a:tabLst>
                <a:tab pos="625475" algn="l"/>
              </a:tabLst>
            </a:pPr>
            <a:r>
              <a:rPr lang="es-ES" sz="2400" dirty="0" smtClean="0"/>
              <a:t>Un </a:t>
            </a:r>
            <a:r>
              <a:rPr lang="es-ES" sz="2400" dirty="0" err="1" smtClean="0"/>
              <a:t>dels</a:t>
            </a:r>
            <a:r>
              <a:rPr lang="es-ES" sz="2400" dirty="0" smtClean="0"/>
              <a:t> </a:t>
            </a:r>
            <a:r>
              <a:rPr lang="es-ES" sz="2400" dirty="0" err="1" smtClean="0"/>
              <a:t>estudiants</a:t>
            </a:r>
            <a:r>
              <a:rPr lang="es-ES" sz="2400" dirty="0" smtClean="0"/>
              <a:t> juga </a:t>
            </a:r>
            <a:r>
              <a:rPr lang="es-ES" sz="2400" dirty="0" err="1" smtClean="0"/>
              <a:t>mentre</a:t>
            </a:r>
            <a:r>
              <a:rPr lang="es-ES" sz="2400" dirty="0" smtClean="0"/>
              <a:t> que </a:t>
            </a:r>
            <a:r>
              <a:rPr lang="es-ES" sz="2400" dirty="0" err="1" smtClean="0"/>
              <a:t>l'altre</a:t>
            </a:r>
            <a:r>
              <a:rPr lang="es-ES" sz="2400" dirty="0" smtClean="0"/>
              <a:t> observa</a:t>
            </a:r>
            <a:r>
              <a:rPr lang="en-US" sz="2200" dirty="0" smtClean="0"/>
              <a:t>.</a:t>
            </a:r>
            <a:endParaRPr lang="es-ES" sz="2200" dirty="0" smtClean="0"/>
          </a:p>
          <a:p>
            <a:pPr indent="533400">
              <a:spcAft>
                <a:spcPts val="600"/>
              </a:spcAft>
              <a:buFont typeface="Wingdings" pitchFamily="2" charset="2"/>
              <a:buChar char="q"/>
              <a:tabLst>
                <a:tab pos="625475" algn="l"/>
              </a:tabLst>
            </a:pPr>
            <a:r>
              <a:rPr lang="es-ES" sz="2400" dirty="0" err="1" smtClean="0"/>
              <a:t>L'estudiant</a:t>
            </a:r>
            <a:r>
              <a:rPr lang="es-ES" sz="2400" dirty="0" smtClean="0"/>
              <a:t> que observa posa </a:t>
            </a:r>
            <a:r>
              <a:rPr lang="es-ES" sz="2400" dirty="0" err="1" smtClean="0"/>
              <a:t>els</a:t>
            </a:r>
            <a:r>
              <a:rPr lang="es-ES" sz="2400" dirty="0" smtClean="0"/>
              <a:t> </a:t>
            </a:r>
            <a:r>
              <a:rPr lang="es-ES" sz="2400" dirty="0" err="1" smtClean="0"/>
              <a:t>cubs</a:t>
            </a:r>
            <a:r>
              <a:rPr lang="es-ES" sz="2400" dirty="0" smtClean="0"/>
              <a:t> a la </a:t>
            </a:r>
            <a:r>
              <a:rPr lang="es-ES" sz="2400" dirty="0" err="1" smtClean="0"/>
              <a:t>caixa</a:t>
            </a:r>
            <a:r>
              <a:rPr lang="es-ES" sz="2400" dirty="0" smtClean="0"/>
              <a:t> de manera desordenada</a:t>
            </a:r>
            <a:r>
              <a:rPr lang="en-US" sz="2200" dirty="0" smtClean="0"/>
              <a:t>.</a:t>
            </a:r>
            <a:endParaRPr lang="es-ES" sz="2200" dirty="0" smtClean="0"/>
          </a:p>
          <a:p>
            <a:pPr indent="533400">
              <a:spcAft>
                <a:spcPts val="600"/>
              </a:spcAft>
              <a:buFont typeface="Wingdings" pitchFamily="2" charset="2"/>
              <a:buChar char="q"/>
            </a:pPr>
            <a:r>
              <a:rPr lang="es-ES" sz="2400" dirty="0" smtClean="0"/>
              <a:t>El </a:t>
            </a:r>
            <a:r>
              <a:rPr lang="es-ES" sz="2400" dirty="0" err="1" smtClean="0"/>
              <a:t>professor</a:t>
            </a:r>
            <a:r>
              <a:rPr lang="es-ES" sz="2400" dirty="0" smtClean="0"/>
              <a:t> </a:t>
            </a:r>
            <a:r>
              <a:rPr lang="es-ES" sz="2400" dirty="0" err="1" smtClean="0"/>
              <a:t>els</a:t>
            </a:r>
            <a:r>
              <a:rPr lang="es-ES" sz="2400" dirty="0" smtClean="0"/>
              <a:t> </a:t>
            </a:r>
            <a:r>
              <a:rPr lang="es-ES" sz="2400" dirty="0" err="1" smtClean="0"/>
              <a:t>dóna</a:t>
            </a:r>
            <a:r>
              <a:rPr lang="es-ES" sz="2400" dirty="0" smtClean="0"/>
              <a:t> un full </a:t>
            </a:r>
            <a:r>
              <a:rPr lang="es-ES" sz="2400" dirty="0" err="1" smtClean="0"/>
              <a:t>amb</a:t>
            </a:r>
            <a:r>
              <a:rPr lang="es-ES" sz="2400" dirty="0" smtClean="0"/>
              <a:t> 6 </a:t>
            </a:r>
            <a:r>
              <a:rPr lang="es-ES" sz="2400" dirty="0" err="1" smtClean="0"/>
              <a:t>patrons</a:t>
            </a:r>
            <a:r>
              <a:rPr lang="es-ES" sz="2400" dirty="0" smtClean="0"/>
              <a:t> </a:t>
            </a:r>
            <a:r>
              <a:rPr lang="es-ES" sz="2400" dirty="0" err="1" smtClean="0"/>
              <a:t>diferents</a:t>
            </a:r>
            <a:r>
              <a:rPr lang="en-US" sz="2200" dirty="0" smtClean="0"/>
              <a:t>.</a:t>
            </a:r>
            <a:endParaRPr lang="es-ES" sz="2200" dirty="0" smtClean="0"/>
          </a:p>
          <a:p>
            <a:pPr indent="533400">
              <a:spcAft>
                <a:spcPts val="600"/>
              </a:spcAft>
              <a:buFont typeface="Wingdings" pitchFamily="2" charset="2"/>
              <a:buChar char="q"/>
              <a:tabLst>
                <a:tab pos="625475" algn="l"/>
              </a:tabLst>
            </a:pPr>
            <a:r>
              <a:rPr lang="es-ES" sz="2400" dirty="0" smtClean="0"/>
              <a:t>El jugador ha de </a:t>
            </a:r>
            <a:r>
              <a:rPr lang="es-ES" sz="2400" dirty="0" err="1" smtClean="0"/>
              <a:t>fer</a:t>
            </a:r>
            <a:r>
              <a:rPr lang="es-ES" sz="2400" dirty="0" smtClean="0"/>
              <a:t> </a:t>
            </a:r>
            <a:r>
              <a:rPr lang="es-ES" sz="2400" dirty="0" err="1" smtClean="0"/>
              <a:t>lliscar</a:t>
            </a:r>
            <a:r>
              <a:rPr lang="es-ES" sz="2400" dirty="0" smtClean="0"/>
              <a:t> les peces </a:t>
            </a:r>
            <a:r>
              <a:rPr lang="es-ES" sz="2400" dirty="0" err="1" smtClean="0"/>
              <a:t>usant</a:t>
            </a:r>
            <a:r>
              <a:rPr lang="es-ES" sz="2400" dirty="0" smtClean="0"/>
              <a:t> </a:t>
            </a:r>
            <a:r>
              <a:rPr lang="es-ES" sz="2400" dirty="0" err="1" smtClean="0"/>
              <a:t>l'espai</a:t>
            </a:r>
            <a:r>
              <a:rPr lang="es-ES" sz="2400" dirty="0" smtClean="0"/>
              <a:t> </a:t>
            </a:r>
            <a:r>
              <a:rPr lang="es-ES" sz="2400" dirty="0" err="1" smtClean="0"/>
              <a:t>buit</a:t>
            </a:r>
            <a:r>
              <a:rPr lang="es-ES" sz="2400" dirty="0" smtClean="0"/>
              <a:t> que queda per </a:t>
            </a:r>
            <a:r>
              <a:rPr lang="es-ES" sz="2400" dirty="0" err="1" smtClean="0"/>
              <a:t>col·locar</a:t>
            </a:r>
            <a:r>
              <a:rPr lang="es-ES" sz="2400" dirty="0" smtClean="0"/>
              <a:t>-les en </a:t>
            </a:r>
            <a:r>
              <a:rPr lang="es-ES" sz="2400" dirty="0" err="1" smtClean="0"/>
              <a:t>ordre</a:t>
            </a:r>
            <a:r>
              <a:rPr lang="en-US" sz="2200" dirty="0" smtClean="0"/>
              <a:t>.</a:t>
            </a:r>
            <a:endParaRPr lang="es-ES" sz="2200" dirty="0" smtClean="0"/>
          </a:p>
          <a:p>
            <a:pPr lvl="0" indent="533400">
              <a:spcAft>
                <a:spcPts val="600"/>
              </a:spcAft>
              <a:buFont typeface="Wingdings" pitchFamily="2" charset="2"/>
              <a:buChar char="q"/>
              <a:tabLst>
                <a:tab pos="625475" algn="l"/>
              </a:tabLst>
            </a:pPr>
            <a:r>
              <a:rPr lang="es-ES" sz="2400" dirty="0" err="1" smtClean="0"/>
              <a:t>Els</a:t>
            </a:r>
            <a:r>
              <a:rPr lang="es-ES" sz="2400" dirty="0" smtClean="0"/>
              <a:t> </a:t>
            </a:r>
            <a:r>
              <a:rPr lang="es-ES" sz="2400" dirty="0" err="1" smtClean="0"/>
              <a:t>participants</a:t>
            </a:r>
            <a:r>
              <a:rPr lang="es-ES" sz="2400" dirty="0" smtClean="0"/>
              <a:t> </a:t>
            </a:r>
            <a:r>
              <a:rPr lang="es-ES" sz="2400" dirty="0" err="1" smtClean="0"/>
              <a:t>juguen</a:t>
            </a:r>
            <a:r>
              <a:rPr lang="es-ES" sz="2400" dirty="0" smtClean="0"/>
              <a:t> </a:t>
            </a:r>
            <a:r>
              <a:rPr lang="es-ES" sz="2400" dirty="0" err="1" smtClean="0"/>
              <a:t>diverses</a:t>
            </a:r>
            <a:r>
              <a:rPr lang="es-ES" sz="2400" dirty="0" smtClean="0"/>
              <a:t> </a:t>
            </a:r>
            <a:r>
              <a:rPr lang="es-ES" sz="2400" dirty="0" err="1" smtClean="0"/>
              <a:t>vegades</a:t>
            </a:r>
            <a:r>
              <a:rPr lang="es-ES" sz="2400" dirty="0" smtClean="0"/>
              <a:t>, </a:t>
            </a:r>
            <a:r>
              <a:rPr lang="es-ES" sz="2400" dirty="0" err="1" smtClean="0"/>
              <a:t>invertixen</a:t>
            </a:r>
            <a:r>
              <a:rPr lang="es-ES" sz="2400" dirty="0" smtClean="0"/>
              <a:t> </a:t>
            </a:r>
            <a:r>
              <a:rPr lang="es-ES" sz="2400" dirty="0" err="1" smtClean="0"/>
              <a:t>els</a:t>
            </a:r>
            <a:r>
              <a:rPr lang="es-ES" sz="2400" dirty="0" smtClean="0"/>
              <a:t> </a:t>
            </a:r>
            <a:r>
              <a:rPr lang="es-ES" sz="2400" dirty="0" err="1" smtClean="0"/>
              <a:t>rols</a:t>
            </a:r>
            <a:r>
              <a:rPr lang="es-ES" sz="2400" dirty="0" smtClean="0"/>
              <a:t> (jugador i observador) i intenten </a:t>
            </a:r>
            <a:r>
              <a:rPr lang="es-ES" sz="2400" dirty="0" err="1" smtClean="0"/>
              <a:t>resoldre</a:t>
            </a:r>
            <a:r>
              <a:rPr lang="es-ES" sz="2400" dirty="0" smtClean="0"/>
              <a:t> la </a:t>
            </a:r>
            <a:r>
              <a:rPr lang="es-ES" sz="2400" dirty="0" err="1" smtClean="0"/>
              <a:t>major</a:t>
            </a:r>
            <a:r>
              <a:rPr lang="es-ES" sz="2400" dirty="0" smtClean="0"/>
              <a:t> </a:t>
            </a:r>
            <a:r>
              <a:rPr lang="es-ES" sz="2400" dirty="0" err="1" smtClean="0"/>
              <a:t>quantitat</a:t>
            </a:r>
            <a:r>
              <a:rPr lang="es-ES" sz="2400" dirty="0" smtClean="0"/>
              <a:t> de </a:t>
            </a:r>
            <a:r>
              <a:rPr lang="es-ES" sz="2400" dirty="0" err="1" smtClean="0"/>
              <a:t>patrons</a:t>
            </a:r>
            <a:r>
              <a:rPr lang="es-ES" sz="2400" dirty="0" smtClean="0"/>
              <a:t> del full</a:t>
            </a:r>
            <a:r>
              <a:rPr lang="en-GB" sz="2200" dirty="0" smtClean="0"/>
              <a:t>.</a:t>
            </a:r>
            <a:endParaRPr lang="es-ES" sz="2200" dirty="0"/>
          </a:p>
        </p:txBody>
      </p:sp>
      <p:pic>
        <p:nvPicPr>
          <p:cNvPr id="5" name="1 Imagen" descr="15-puzzle.s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0034" y="285728"/>
            <a:ext cx="785818" cy="7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864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357290" y="285728"/>
            <a:ext cx="4745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/>
              <a:t>9.1 </a:t>
            </a:r>
            <a:r>
              <a:rPr lang="en-GB" sz="3200" dirty="0" err="1" smtClean="0"/>
              <a:t>Joc</a:t>
            </a:r>
            <a:r>
              <a:rPr lang="en-GB" sz="3200" dirty="0" smtClean="0"/>
              <a:t> del 15 (</a:t>
            </a:r>
            <a:r>
              <a:rPr lang="en-GB" sz="3200" dirty="0" err="1" smtClean="0"/>
              <a:t>Joc</a:t>
            </a:r>
            <a:r>
              <a:rPr lang="en-GB" sz="3200" dirty="0" smtClean="0"/>
              <a:t> de </a:t>
            </a:r>
            <a:r>
              <a:rPr lang="en-GB" sz="3200" dirty="0" err="1" smtClean="0"/>
              <a:t>taula</a:t>
            </a:r>
            <a:r>
              <a:rPr lang="en-GB" sz="3200" dirty="0" smtClean="0"/>
              <a:t>)</a:t>
            </a:r>
            <a:endParaRPr lang="de-DE" sz="3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42910" y="1519813"/>
            <a:ext cx="8072494" cy="3682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5078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400" b="1" cap="small" dirty="0" err="1" smtClean="0"/>
              <a:t>Recomanacions</a:t>
            </a:r>
            <a:r>
              <a:rPr lang="en-GB" sz="2400" b="1" cap="small" dirty="0" smtClean="0"/>
              <a:t> </a:t>
            </a:r>
            <a:r>
              <a:rPr lang="en-GB" sz="2400" b="1" cap="small" dirty="0" err="1" smtClean="0"/>
              <a:t>Útils</a:t>
            </a:r>
            <a:endParaRPr lang="en-GB" sz="2400" b="1" cap="small" dirty="0" smtClean="0"/>
          </a:p>
          <a:p>
            <a:endParaRPr lang="es-ES" sz="2400" b="1" cap="small" dirty="0" smtClean="0"/>
          </a:p>
          <a:p>
            <a:pPr lvl="0" indent="533400">
              <a:spcAft>
                <a:spcPts val="600"/>
              </a:spcAft>
              <a:buFont typeface="Wingdings" pitchFamily="2" charset="2"/>
              <a:buChar char="q"/>
              <a:tabLst>
                <a:tab pos="625475" algn="l"/>
              </a:tabLst>
            </a:pPr>
            <a:r>
              <a:rPr lang="es-ES" sz="2400" dirty="0" err="1" smtClean="0"/>
              <a:t>Assegura't</a:t>
            </a:r>
            <a:r>
              <a:rPr lang="es-ES" sz="2400" dirty="0" smtClean="0"/>
              <a:t> que </a:t>
            </a:r>
            <a:r>
              <a:rPr lang="es-ES" sz="2400" dirty="0" err="1" smtClean="0"/>
              <a:t>els</a:t>
            </a:r>
            <a:r>
              <a:rPr lang="es-ES" sz="2400" dirty="0" smtClean="0"/>
              <a:t> </a:t>
            </a:r>
            <a:r>
              <a:rPr lang="es-ES" sz="2400" dirty="0" err="1" smtClean="0"/>
              <a:t>estudiants</a:t>
            </a:r>
            <a:r>
              <a:rPr lang="es-ES" sz="2400" dirty="0" smtClean="0"/>
              <a:t> poden </a:t>
            </a:r>
            <a:r>
              <a:rPr lang="es-ES" sz="2400" dirty="0" err="1" smtClean="0"/>
              <a:t>comptar</a:t>
            </a:r>
            <a:r>
              <a:rPr lang="es-ES" sz="2400" dirty="0" smtClean="0"/>
              <a:t> i ordenar números de manera </a:t>
            </a:r>
            <a:r>
              <a:rPr lang="es-ES" sz="2400" dirty="0" err="1" smtClean="0"/>
              <a:t>ascendent</a:t>
            </a:r>
            <a:r>
              <a:rPr lang="es-ES" sz="2400" dirty="0" smtClean="0"/>
              <a:t> i </a:t>
            </a:r>
            <a:r>
              <a:rPr lang="es-ES" sz="2400" dirty="0" err="1" smtClean="0"/>
              <a:t>descendent</a:t>
            </a:r>
            <a:r>
              <a:rPr lang="en-GB" sz="2400" dirty="0" smtClean="0"/>
              <a:t>.</a:t>
            </a:r>
            <a:endParaRPr lang="es-ES" sz="2400" dirty="0" smtClean="0"/>
          </a:p>
          <a:p>
            <a:pPr lvl="0" indent="533400">
              <a:spcAft>
                <a:spcPts val="600"/>
              </a:spcAft>
              <a:buFont typeface="Wingdings" pitchFamily="2" charset="2"/>
              <a:buChar char="q"/>
              <a:tabLst>
                <a:tab pos="625475" algn="l"/>
              </a:tabLst>
            </a:pPr>
            <a:r>
              <a:rPr lang="es-ES" sz="2400" dirty="0" err="1" smtClean="0"/>
              <a:t>Assegura't</a:t>
            </a:r>
            <a:r>
              <a:rPr lang="es-ES" sz="2400" dirty="0" smtClean="0"/>
              <a:t> que </a:t>
            </a:r>
            <a:r>
              <a:rPr lang="es-ES" sz="2400" dirty="0" err="1" smtClean="0"/>
              <a:t>els</a:t>
            </a:r>
            <a:r>
              <a:rPr lang="es-ES" sz="2400" dirty="0" smtClean="0"/>
              <a:t> </a:t>
            </a:r>
            <a:r>
              <a:rPr lang="es-ES" sz="2400" dirty="0" err="1" smtClean="0"/>
              <a:t>estudiants</a:t>
            </a:r>
            <a:r>
              <a:rPr lang="es-ES" sz="2400" dirty="0" smtClean="0"/>
              <a:t> </a:t>
            </a:r>
            <a:r>
              <a:rPr lang="es-ES" sz="2400" dirty="0" err="1" smtClean="0"/>
              <a:t>entenen</a:t>
            </a:r>
            <a:r>
              <a:rPr lang="es-ES" sz="2400" dirty="0" smtClean="0"/>
              <a:t> </a:t>
            </a:r>
            <a:r>
              <a:rPr lang="es-ES" sz="2400" dirty="0" err="1" smtClean="0"/>
              <a:t>els</a:t>
            </a:r>
            <a:r>
              <a:rPr lang="es-ES" sz="2400" dirty="0" smtClean="0"/>
              <a:t> </a:t>
            </a:r>
            <a:r>
              <a:rPr lang="es-ES" sz="2400" dirty="0" err="1" smtClean="0"/>
              <a:t>conceptes</a:t>
            </a:r>
            <a:r>
              <a:rPr lang="es-ES" sz="2400" dirty="0" smtClean="0"/>
              <a:t> de fila i columna</a:t>
            </a:r>
            <a:r>
              <a:rPr lang="en-GB" sz="2400" dirty="0" smtClean="0"/>
              <a:t>.</a:t>
            </a:r>
            <a:endParaRPr lang="es-ES" sz="2400" dirty="0" smtClean="0"/>
          </a:p>
          <a:p>
            <a:pPr lvl="0" indent="533400">
              <a:spcAft>
                <a:spcPts val="600"/>
              </a:spcAft>
              <a:buFont typeface="Wingdings" pitchFamily="2" charset="2"/>
              <a:buChar char="q"/>
              <a:tabLst>
                <a:tab pos="625475" algn="l"/>
              </a:tabLst>
            </a:pPr>
            <a:r>
              <a:rPr lang="es-ES" sz="2400" dirty="0" smtClean="0"/>
              <a:t>Usa la primera </a:t>
            </a:r>
            <a:r>
              <a:rPr lang="es-ES" sz="2400" dirty="0" err="1" smtClean="0"/>
              <a:t>part</a:t>
            </a:r>
            <a:r>
              <a:rPr lang="es-ES" sz="2400" dirty="0" smtClean="0"/>
              <a:t> de la </a:t>
            </a:r>
            <a:r>
              <a:rPr lang="es-ES" sz="2400" dirty="0" err="1" smtClean="0"/>
              <a:t>classe</a:t>
            </a:r>
            <a:r>
              <a:rPr lang="es-ES" sz="2400" dirty="0" smtClean="0"/>
              <a:t> per explicar i </a:t>
            </a:r>
            <a:r>
              <a:rPr lang="es-ES" sz="2400" dirty="0" err="1" smtClean="0"/>
              <a:t>aclarir</a:t>
            </a:r>
            <a:r>
              <a:rPr lang="es-ES" sz="2400" dirty="0" smtClean="0"/>
              <a:t> </a:t>
            </a:r>
            <a:r>
              <a:rPr lang="es-ES" sz="2400" dirty="0" err="1" smtClean="0"/>
              <a:t>aquests</a:t>
            </a:r>
            <a:r>
              <a:rPr lang="es-ES" sz="2400" dirty="0" smtClean="0"/>
              <a:t> </a:t>
            </a:r>
            <a:r>
              <a:rPr lang="es-ES" sz="2400" dirty="0" err="1" smtClean="0"/>
              <a:t>conceptes</a:t>
            </a:r>
            <a:r>
              <a:rPr lang="es-ES" sz="2400" dirty="0" smtClean="0"/>
              <a:t>. Han </a:t>
            </a:r>
            <a:r>
              <a:rPr lang="es-ES" sz="2400" dirty="0" err="1" smtClean="0"/>
              <a:t>d'entendre</a:t>
            </a:r>
            <a:r>
              <a:rPr lang="es-ES" sz="2400" dirty="0" smtClean="0"/>
              <a:t> </a:t>
            </a:r>
            <a:r>
              <a:rPr lang="es-ES" sz="2400" dirty="0" err="1" smtClean="0"/>
              <a:t>els</a:t>
            </a:r>
            <a:r>
              <a:rPr lang="es-ES" sz="2400" dirty="0" smtClean="0"/>
              <a:t> </a:t>
            </a:r>
            <a:r>
              <a:rPr lang="es-ES" sz="2400" dirty="0" err="1" smtClean="0"/>
              <a:t>conceptes</a:t>
            </a:r>
            <a:r>
              <a:rPr lang="es-ES" sz="2400" dirty="0" smtClean="0"/>
              <a:t> </a:t>
            </a:r>
            <a:r>
              <a:rPr lang="es-ES" sz="2400" dirty="0" err="1" smtClean="0"/>
              <a:t>subjacents</a:t>
            </a:r>
            <a:r>
              <a:rPr lang="es-ES" sz="2400" dirty="0" smtClean="0"/>
              <a:t>, si no </a:t>
            </a:r>
            <a:r>
              <a:rPr lang="es-ES" sz="2400" dirty="0" err="1" smtClean="0"/>
              <a:t>no</a:t>
            </a:r>
            <a:r>
              <a:rPr lang="es-ES" sz="2400" dirty="0" smtClean="0"/>
              <a:t> </a:t>
            </a:r>
            <a:r>
              <a:rPr lang="es-ES" sz="2400" dirty="0" err="1" smtClean="0"/>
              <a:t>seran</a:t>
            </a:r>
            <a:r>
              <a:rPr lang="es-ES" sz="2400" dirty="0" smtClean="0"/>
              <a:t> </a:t>
            </a:r>
            <a:r>
              <a:rPr lang="es-ES" sz="2400" dirty="0" err="1" smtClean="0"/>
              <a:t>capaços</a:t>
            </a:r>
            <a:r>
              <a:rPr lang="es-ES" sz="2400" dirty="0" smtClean="0"/>
              <a:t> de jugar a </a:t>
            </a:r>
            <a:r>
              <a:rPr lang="es-ES" sz="2400" dirty="0" err="1" smtClean="0"/>
              <a:t>aquest</a:t>
            </a:r>
            <a:r>
              <a:rPr lang="es-ES" sz="2400" dirty="0" smtClean="0"/>
              <a:t> </a:t>
            </a:r>
            <a:r>
              <a:rPr lang="es-ES" sz="2400" dirty="0" err="1" smtClean="0"/>
              <a:t>joc</a:t>
            </a:r>
            <a:r>
              <a:rPr lang="en-GB" sz="2400" dirty="0" smtClean="0"/>
              <a:t>.</a:t>
            </a:r>
            <a:endParaRPr lang="es-ES" sz="2400" dirty="0"/>
          </a:p>
        </p:txBody>
      </p:sp>
      <p:pic>
        <p:nvPicPr>
          <p:cNvPr id="5" name="1 Imagen" descr="15-puzzle.s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0034" y="285728"/>
            <a:ext cx="785818" cy="7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864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357290" y="285728"/>
            <a:ext cx="4745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/>
              <a:t>9.1 </a:t>
            </a:r>
            <a:r>
              <a:rPr lang="en-GB" sz="3200" dirty="0" err="1" smtClean="0"/>
              <a:t>Joc</a:t>
            </a:r>
            <a:r>
              <a:rPr lang="en-GB" sz="3200" dirty="0" smtClean="0"/>
              <a:t> del 15 (</a:t>
            </a:r>
            <a:r>
              <a:rPr lang="en-GB" sz="3200" dirty="0" err="1" smtClean="0"/>
              <a:t>Joc</a:t>
            </a:r>
            <a:r>
              <a:rPr lang="en-GB" sz="3200" dirty="0" smtClean="0"/>
              <a:t> de </a:t>
            </a:r>
            <a:r>
              <a:rPr lang="en-GB" sz="3200" dirty="0" err="1" smtClean="0"/>
              <a:t>taula</a:t>
            </a:r>
            <a:r>
              <a:rPr lang="en-GB" sz="3200" dirty="0" smtClean="0"/>
              <a:t>)</a:t>
            </a:r>
            <a:endParaRPr lang="de-DE" sz="3200" dirty="0"/>
          </a:p>
        </p:txBody>
      </p:sp>
      <p:pic>
        <p:nvPicPr>
          <p:cNvPr id="5" name="1 Imagen" descr="15-puzzle.s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0034" y="285728"/>
            <a:ext cx="785818" cy="785818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428596" y="1500174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 smtClean="0"/>
              <a:t>Quantes</a:t>
            </a:r>
            <a:r>
              <a:rPr lang="es-ES" dirty="0" smtClean="0"/>
              <a:t> </a:t>
            </a:r>
            <a:r>
              <a:rPr lang="es-ES" u="sng" dirty="0" smtClean="0"/>
              <a:t>files</a:t>
            </a:r>
            <a:r>
              <a:rPr lang="es-ES" dirty="0" smtClean="0"/>
              <a:t> </a:t>
            </a:r>
            <a:r>
              <a:rPr lang="es-ES" dirty="0" err="1" smtClean="0"/>
              <a:t>hi</a:t>
            </a:r>
            <a:r>
              <a:rPr lang="es-ES" dirty="0" smtClean="0"/>
              <a:t> ha a cada figura? </a:t>
            </a:r>
            <a:r>
              <a:rPr lang="es-ES" dirty="0" err="1" smtClean="0"/>
              <a:t>Quantes</a:t>
            </a:r>
            <a:r>
              <a:rPr lang="es-ES" dirty="0" smtClean="0"/>
              <a:t> </a:t>
            </a:r>
            <a:r>
              <a:rPr lang="es-ES" u="sng" dirty="0" err="1" smtClean="0"/>
              <a:t>columnes</a:t>
            </a:r>
            <a:r>
              <a:rPr lang="es-ES" dirty="0" smtClean="0"/>
              <a:t> </a:t>
            </a:r>
            <a:r>
              <a:rPr lang="es-ES" dirty="0" err="1" smtClean="0"/>
              <a:t>hi</a:t>
            </a:r>
            <a:r>
              <a:rPr lang="es-ES" dirty="0" smtClean="0"/>
              <a:t> ha a cada figura</a:t>
            </a:r>
            <a:r>
              <a:rPr lang="en-GB" dirty="0" smtClean="0"/>
              <a:t>?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3571868" y="857232"/>
            <a:ext cx="1336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 smtClean="0">
                <a:solidFill>
                  <a:srgbClr val="FF0000"/>
                </a:solidFill>
              </a:rPr>
              <a:t>ACTIVITATS </a:t>
            </a:r>
            <a:r>
              <a:rPr lang="en-GB" dirty="0" smtClean="0">
                <a:solidFill>
                  <a:srgbClr val="FF0000"/>
                </a:solidFill>
              </a:rPr>
              <a:t>I</a:t>
            </a:r>
            <a:endParaRPr lang="es-ES" dirty="0" smtClean="0">
              <a:solidFill>
                <a:srgbClr val="FF0000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988" y="2271727"/>
            <a:ext cx="85820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918" y="2357430"/>
            <a:ext cx="86868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7864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357290" y="285728"/>
            <a:ext cx="4745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/>
              <a:t>9.1 </a:t>
            </a:r>
            <a:r>
              <a:rPr lang="en-GB" sz="3200" dirty="0" err="1" smtClean="0"/>
              <a:t>Joc</a:t>
            </a:r>
            <a:r>
              <a:rPr lang="en-GB" sz="3200" dirty="0" smtClean="0"/>
              <a:t> del 15 (</a:t>
            </a:r>
            <a:r>
              <a:rPr lang="en-GB" sz="3200" dirty="0" err="1" smtClean="0"/>
              <a:t>Joc</a:t>
            </a:r>
            <a:r>
              <a:rPr lang="en-GB" sz="3200" dirty="0" smtClean="0"/>
              <a:t> de </a:t>
            </a:r>
            <a:r>
              <a:rPr lang="en-GB" sz="3200" dirty="0" err="1" smtClean="0"/>
              <a:t>taula</a:t>
            </a:r>
            <a:r>
              <a:rPr lang="en-GB" sz="3200" dirty="0" smtClean="0"/>
              <a:t>)</a:t>
            </a:r>
            <a:endParaRPr lang="de-DE" sz="3200" dirty="0"/>
          </a:p>
        </p:txBody>
      </p:sp>
      <p:pic>
        <p:nvPicPr>
          <p:cNvPr id="5" name="1 Imagen" descr="15-puzzle.s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0034" y="285728"/>
            <a:ext cx="785818" cy="785818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3571868" y="857232"/>
            <a:ext cx="1394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 smtClean="0">
                <a:solidFill>
                  <a:srgbClr val="FF0000"/>
                </a:solidFill>
              </a:rPr>
              <a:t>ACTIVITATS </a:t>
            </a:r>
            <a:r>
              <a:rPr lang="en-GB" dirty="0" smtClean="0">
                <a:solidFill>
                  <a:srgbClr val="FF0000"/>
                </a:solidFill>
              </a:rPr>
              <a:t>II</a:t>
            </a:r>
            <a:endParaRPr lang="es-ES" dirty="0" smtClean="0">
              <a:solidFill>
                <a:srgbClr val="FF0000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638314"/>
            <a:ext cx="74295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275" y="1704990"/>
            <a:ext cx="779145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7864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482</Words>
  <Application>Microsoft Office PowerPoint</Application>
  <PresentationFormat>Presentación en pantalla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Larissa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MathGAMES –  Numeracy Learning Guidebook Example</dc:title>
  <dc:creator>Roland</dc:creator>
  <cp:lastModifiedBy>CRIS</cp:lastModifiedBy>
  <cp:revision>149</cp:revision>
  <dcterms:created xsi:type="dcterms:W3CDTF">2015-10-21T14:12:34Z</dcterms:created>
  <dcterms:modified xsi:type="dcterms:W3CDTF">2017-10-30T09:32:36Z</dcterms:modified>
</cp:coreProperties>
</file>